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1" r:id="rId3"/>
    <p:sldId id="292" r:id="rId4"/>
    <p:sldId id="289" r:id="rId5"/>
    <p:sldId id="261" r:id="rId6"/>
    <p:sldId id="262" r:id="rId7"/>
    <p:sldId id="293" r:id="rId8"/>
    <p:sldId id="263" r:id="rId9"/>
    <p:sldId id="264" r:id="rId10"/>
    <p:sldId id="290" r:id="rId11"/>
    <p:sldId id="267" r:id="rId12"/>
    <p:sldId id="296" r:id="rId13"/>
    <p:sldId id="271" r:id="rId14"/>
    <p:sldId id="297" r:id="rId15"/>
    <p:sldId id="300" r:id="rId16"/>
    <p:sldId id="298" r:id="rId17"/>
    <p:sldId id="301" r:id="rId18"/>
    <p:sldId id="302" r:id="rId19"/>
    <p:sldId id="305" r:id="rId20"/>
    <p:sldId id="303" r:id="rId21"/>
    <p:sldId id="306" r:id="rId22"/>
    <p:sldId id="304" r:id="rId23"/>
    <p:sldId id="307" r:id="rId24"/>
    <p:sldId id="270" r:id="rId25"/>
    <p:sldId id="308" r:id="rId26"/>
    <p:sldId id="287" r:id="rId27"/>
    <p:sldId id="29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EB67D8"/>
    <a:srgbClr val="EF8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3588" autoAdjust="0"/>
  </p:normalViewPr>
  <p:slideViewPr>
    <p:cSldViewPr>
      <p:cViewPr varScale="1">
        <p:scale>
          <a:sx n="72" d="100"/>
          <a:sy n="72" d="100"/>
        </p:scale>
        <p:origin x="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43852" cy="15001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Профсоюзная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        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8358246" cy="335758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Муниципального автономного дошкольного образовательного учреждения детский сад № 90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города Тюмени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(МАДОУ д/с № 90 горда Тюмени)</a:t>
            </a:r>
          </a:p>
          <a:p>
            <a:endParaRPr lang="ru-RU" dirty="0"/>
          </a:p>
        </p:txBody>
      </p:sp>
      <p:pic>
        <p:nvPicPr>
          <p:cNvPr id="4" name="Рисунок 3" descr="m7511bd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2161596" cy="2161596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64"/>
            <a:ext cx="843528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71940"/>
      </p:ext>
    </p:extLst>
  </p:cSld>
  <p:clrMapOvr>
    <a:masterClrMapping/>
  </p:clrMapOvr>
  <p:transition spd="med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89844"/>
            <a:ext cx="50057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 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 администрацией ДОУ у   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профсоюзного комитета сложились партнерские отношения: профком принимает участие в регулировании трудовых отношений, согласование нормативных и локальных документов, обобщения передового педагогического опыта. В ДОУ создаются условия для профессионального роста педагогического состава. Это особенно важно на современном этапе, так как рынок труда диктует повышенные профессиональные требования к педагогам. Меняется система взаимоотношений педагогов в коллективе, она выходит на уровень социального партнерства.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92696"/>
            <a:ext cx="3456384" cy="5616624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7920880" cy="158417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595433" y="2279035"/>
            <a:ext cx="7341806" cy="3266982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</a:rPr>
              <a:t>Председатель первичной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профсоюзной организации –                        Спирина Н.Л.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Заместитель председателя ,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ответственный за работу в АИС-                    </a:t>
            </a:r>
            <a:r>
              <a:rPr lang="ru-RU" sz="1800" b="1" dirty="0" err="1" smtClean="0">
                <a:solidFill>
                  <a:srgbClr val="0070C0"/>
                </a:solidFill>
              </a:rPr>
              <a:t>Хребтова</a:t>
            </a:r>
            <a:r>
              <a:rPr lang="ru-RU" sz="1800" b="1" dirty="0" smtClean="0">
                <a:solidFill>
                  <a:srgbClr val="0070C0"/>
                </a:solidFill>
              </a:rPr>
              <a:t> О.С.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Секретарь профсоюзной организации,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ответственная за охрану труда -                     Федорова Т.А.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Ответственная за финансы, работу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ревизионной комиссии             -                       Кравчук О.А.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Ответственная за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оздоровительные мероприятия  -                  Малинина Л.Н.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endParaRPr lang="ru-RU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00406"/>
      </p:ext>
    </p:extLst>
  </p:cSld>
  <p:clrMapOvr>
    <a:masterClrMapping/>
  </p:clrMapOvr>
  <p:transition spd="med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Охват профсоюзным членством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сотрудников детского сада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530914" y="1372082"/>
            <a:ext cx="8184490" cy="486523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В начале 2019-2020 учебного года – 87 членов профсоюза;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 начале 2020 – 2021 учебный год – 93 члена профсоюза;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В начале </a:t>
            </a:r>
            <a:r>
              <a:rPr lang="ru-RU" sz="2800" b="1" dirty="0" smtClean="0">
                <a:solidFill>
                  <a:srgbClr val="0070C0"/>
                </a:solidFill>
              </a:rPr>
              <a:t>2021 </a:t>
            </a:r>
            <a:r>
              <a:rPr lang="ru-RU" sz="2800" b="1" dirty="0">
                <a:solidFill>
                  <a:srgbClr val="0070C0"/>
                </a:solidFill>
              </a:rPr>
              <a:t>– </a:t>
            </a:r>
            <a:r>
              <a:rPr lang="ru-RU" sz="2800" b="1" dirty="0" smtClean="0">
                <a:solidFill>
                  <a:srgbClr val="0070C0"/>
                </a:solidFill>
              </a:rPr>
              <a:t>2022 </a:t>
            </a:r>
            <a:r>
              <a:rPr lang="ru-RU" sz="2800" b="1" dirty="0">
                <a:solidFill>
                  <a:srgbClr val="0070C0"/>
                </a:solidFill>
              </a:rPr>
              <a:t>учебный год – </a:t>
            </a:r>
            <a:r>
              <a:rPr lang="ru-RU" sz="2800" b="1" dirty="0" smtClean="0">
                <a:solidFill>
                  <a:srgbClr val="0070C0"/>
                </a:solidFill>
              </a:rPr>
              <a:t>101 член профсоюза, из них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1 корпус – 40 человек;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2 корпус – 24 человек;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3-4 корпус – 37 человек.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73% коллектива ДОУ – это члены первичной Профсоюзной организации.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Дела нашей профсоюзной организации в 2020-2021 учебном году.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Оказание материальной помощи: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5 человек: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Плотникова Г.В. – компенсация за путевку в летний период;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Ефимова Л.А. – в связи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 потерей близкого человека;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Конюшина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Л.В. – в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связи с потерей близкого человека;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Жданко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Н.П. – в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связи с потерей близкого человека;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Софронова Т.А. – в связи с дорогостоящим лечением.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Оказание материальной помощи осуществляется в соответствии с </a:t>
            </a:r>
            <a:r>
              <a:rPr lang="ru-RU" sz="2000" b="1" dirty="0" smtClean="0">
                <a:solidFill>
                  <a:srgbClr val="7030A0"/>
                </a:solidFill>
              </a:rPr>
              <a:t>Положением «Об оказании материальной помощи членам профсоюза, состоящим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на </a:t>
            </a:r>
            <a:r>
              <a:rPr lang="ru-RU" sz="2000" b="1" dirty="0">
                <a:solidFill>
                  <a:srgbClr val="7030A0"/>
                </a:solidFill>
              </a:rPr>
              <a:t>профсоюзном учете в первичной профсоюзной  организации, являющейся структурным подразделением Тюменской городской организации Профсоюза работников народного образования и науки Российской </a:t>
            </a:r>
            <a:r>
              <a:rPr lang="ru-RU" sz="2000" b="1" dirty="0" smtClean="0">
                <a:solidFill>
                  <a:srgbClr val="7030A0"/>
                </a:solidFill>
              </a:rPr>
              <a:t>Федерации»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33878"/>
      </p:ext>
    </p:extLst>
  </p:cSld>
  <p:clrMapOvr>
    <a:masterClrMapping/>
  </p:clrMapOvr>
  <p:transition spd="med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10669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Порядок оказания </a:t>
            </a:r>
            <a:r>
              <a:rPr lang="ru-RU" sz="4000" b="1" dirty="0" err="1" smtClean="0">
                <a:solidFill>
                  <a:srgbClr val="FF0000"/>
                </a:solidFill>
              </a:rPr>
              <a:t>матеиальной</a:t>
            </a:r>
            <a:r>
              <a:rPr lang="ru-RU" sz="4000" b="1" dirty="0" smtClean="0">
                <a:solidFill>
                  <a:srgbClr val="FF0000"/>
                </a:solidFill>
              </a:rPr>
              <a:t> помощи членам профсоюза: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Материальная помощь членам профсоюза оказывается по направлениям: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– здоровье </a:t>
            </a:r>
            <a:r>
              <a:rPr lang="ru-RU" sz="2800" b="1" dirty="0" smtClean="0">
                <a:solidFill>
                  <a:srgbClr val="0070C0"/>
                </a:solidFill>
              </a:rPr>
              <a:t>– от 2000 до 10000;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- социальная поддержка </a:t>
            </a:r>
            <a:r>
              <a:rPr lang="ru-RU" sz="2800" b="1" dirty="0" smtClean="0">
                <a:solidFill>
                  <a:srgbClr val="0070C0"/>
                </a:solidFill>
              </a:rPr>
              <a:t>(смерть близкого родственника – 4000 руб., смерть члена профсоюза – 5000 руб., стихийные бедствия – от 4000 руб. до 10000 руб.)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Основанием для оказания материальной помощи является заявление члена Профсоюза в профсоюзный комитет, пакет документов по каждому случаю, выписка из постановления заседания Профсоюзного комитета.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26469"/>
      </p:ext>
    </p:extLst>
  </p:cSld>
  <p:clrMapOvr>
    <a:masterClrMapping/>
  </p:clrMapOvr>
  <p:transition spd="med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59452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Положение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О поощрении членов Профсоюза, состоящих на профсоюзном учете в первичной профсоюзной  организации, являющейся структурным подразделением Тюменской городской организации Профсоюза работников народного образования и науки Российской Федерации»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991538"/>
      </p:ext>
    </p:extLst>
  </p:cSld>
  <p:clrMapOvr>
    <a:masterClrMapping/>
  </p:clrMapOvr>
  <p:transition spd="med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250706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FF0000"/>
                </a:solidFill>
              </a:rPr>
              <a:t>Члены Профсоюза могут отмечаться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>-</a:t>
            </a:r>
            <a:r>
              <a:rPr lang="ru-RU" sz="2400" dirty="0" smtClean="0">
                <a:solidFill>
                  <a:srgbClr val="7030A0"/>
                </a:solidFill>
              </a:rPr>
              <a:t>за </a:t>
            </a:r>
            <a:r>
              <a:rPr lang="ru-RU" sz="2400" dirty="0">
                <a:solidFill>
                  <a:srgbClr val="7030A0"/>
                </a:solidFill>
              </a:rPr>
              <a:t>активные действия, направленные на повышение имиджа профсоюзных организаций, следующими видами поощрения: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- благодарственное письмо первичной профсоюзной организации;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- почетная грамота первичной профсоюзной организации;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- награждение ценным подарком (до 4000 руб.);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- по итогам разовых поручений и за высокое качество их выполнения;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-за многолетний стаж работы в сфере образования и </a:t>
            </a:r>
            <a:r>
              <a:rPr lang="ru-RU" sz="2400" dirty="0" smtClean="0">
                <a:solidFill>
                  <a:srgbClr val="0070C0"/>
                </a:solidFill>
              </a:rPr>
              <a:t>членства в </a:t>
            </a:r>
            <a:r>
              <a:rPr lang="ru-RU" sz="2400" dirty="0">
                <a:solidFill>
                  <a:srgbClr val="0070C0"/>
                </a:solidFill>
              </a:rPr>
              <a:t>Профсоюзе (20,25,30,далее через каждые пять лет);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-в связи с юбилеем: 50-летие (для мужчин и женщин),55-летие (для женщин), 60-летие (для мужчин);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-в связи с юбилейной датой образовательного учреждения (10,20 и далее через каждые пять лет);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09032"/>
      </p:ext>
    </p:extLst>
  </p:cSld>
  <p:clrMapOvr>
    <a:masterClrMapping/>
  </p:clrMapOvr>
  <p:transition spd="med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0669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За период 2020-2021 учебного года: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- Сложилась традиция видеопоздравлений с праздниками коллективов 1,2,3-4 корпусов;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-Члены профсоюзной организации принимали участие в городских профсоюзных мероприятиях: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1.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Участие во «Всероссийской эстафете </a:t>
            </a:r>
            <a:r>
              <a:rPr lang="ru-RU" sz="2800" b="1" dirty="0">
                <a:solidFill>
                  <a:srgbClr val="7030A0"/>
                </a:solidFill>
              </a:rPr>
              <a:t>здоровья</a:t>
            </a:r>
            <a:r>
              <a:rPr lang="ru-RU" sz="2800" b="1" dirty="0" smtClean="0">
                <a:solidFill>
                  <a:srgbClr val="7030A0"/>
                </a:solidFill>
              </a:rPr>
              <a:t>»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(</a:t>
            </a:r>
            <a:r>
              <a:rPr lang="ru-RU" sz="2800" b="1" dirty="0" err="1" smtClean="0">
                <a:solidFill>
                  <a:srgbClr val="7030A0"/>
                </a:solidFill>
              </a:rPr>
              <a:t>флэшмоб</a:t>
            </a:r>
            <a:r>
              <a:rPr lang="ru-RU" sz="2800" b="1" dirty="0" smtClean="0">
                <a:solidFill>
                  <a:srgbClr val="7030A0"/>
                </a:solidFill>
              </a:rPr>
              <a:t>);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2. Участие в творческом конкурсе в связи с 30-летним юбилеем Профсоюза ( видео);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3. Участие в акции «Всемирный день 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охраны </a:t>
            </a:r>
            <a:r>
              <a:rPr lang="ru-RU" sz="2800" b="1" dirty="0" smtClean="0">
                <a:solidFill>
                  <a:srgbClr val="7030A0"/>
                </a:solidFill>
              </a:rPr>
              <a:t>труда» ( подготовлены поздравительные открытки коллективу, лозунги);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4.</a:t>
            </a:r>
            <a:r>
              <a:rPr lang="ru-RU" dirty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Участие </a:t>
            </a:r>
            <a:r>
              <a:rPr lang="ru-RU" sz="2800" b="1" dirty="0">
                <a:solidFill>
                  <a:srgbClr val="7030A0"/>
                </a:solidFill>
              </a:rPr>
              <a:t>в Первомайской акции </a:t>
            </a:r>
            <a:r>
              <a:rPr lang="ru-RU" sz="2800" b="1" dirty="0" smtClean="0">
                <a:solidFill>
                  <a:srgbClr val="7030A0"/>
                </a:solidFill>
              </a:rPr>
              <a:t>Профсоюзов.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03769"/>
      </p:ext>
    </p:extLst>
  </p:cSld>
  <p:clrMapOvr>
    <a:masterClrMapping/>
  </p:clrMapOvr>
  <p:transition spd="med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36904" cy="60346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4638"/>
            <a:ext cx="6984776" cy="4680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558011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08155"/>
      </p:ext>
    </p:extLst>
  </p:cSld>
  <p:clrMapOvr>
    <a:masterClrMapping/>
  </p:clrMapOvr>
  <p:transition spd="med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2493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36675"/>
      </p:ext>
    </p:extLst>
  </p:cSld>
  <p:clrMapOvr>
    <a:masterClrMapping/>
  </p:clrMapOvr>
  <p:transition spd="med"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05678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5. Члены нашей Профсоюзной организации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пользуются Программой ПРОФКАРДС, позволяющей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приобретать со скидками товары в разных магазинах не только города Тюмени, но и в интернет – магазинах;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6. Члены профсоюзной организации имели возможность на посещение со скидкой до 25%: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 театрализованных постановок;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-цирковых представлений;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 концертных выступлений;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 оздоровительных процедур (аквапарк, СПА);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7. Организация отдыха в профилакториях и санаториях страны ( Авилова Н.П. – отдых в Адлере в летний период);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8. Организация отдыха детей в лагерях с дневным пребыванием (оплата питания);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9. Приобретение путевок в загородные оздоровительные лагеря со скидкой по программе лояльности.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16209"/>
      </p:ext>
    </p:extLst>
  </p:cSld>
  <p:clrMapOvr>
    <a:masterClrMapping/>
  </p:clrMapOvr>
  <p:transition spd="med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96267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</a:rPr>
              <a:t>10. Поздравление всех членов Профсоюза с праздниками: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- День работников дошкольного образования;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-Новый год;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-8 Марта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( приобретение подарочных сертификатов на сумму 500 рублей);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11. Вручение новогоднего подарка каждому члену Профсоюза;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12. Вручение бесплатных билетов на новогоднее представление многодетным членам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50057"/>
      </p:ext>
    </p:extLst>
  </p:cSld>
  <p:clrMapOvr>
    <a:masterClrMapping/>
  </p:clrMapOvr>
  <p:transition spd="med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151" y="-8465"/>
            <a:ext cx="2450705" cy="3709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9334" y="641226"/>
            <a:ext cx="3384375" cy="3343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634" y="2468378"/>
            <a:ext cx="3165918" cy="4371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68" y="3356992"/>
            <a:ext cx="4591432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44928"/>
            <a:ext cx="2771800" cy="33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00341"/>
      </p:ext>
    </p:extLst>
  </p:cSld>
  <p:clrMapOvr>
    <a:masterClrMapping/>
  </p:clrMapOvr>
  <p:transition spd="med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10669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Средства первичной профсоюзной организации  на проведение праздников: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1. «День дошкольного работника» -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49 176руб. 60 коп.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(подарочные сертификаты, воздушные шары, благодарности);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2. «Новый год» - 63 045 руб. 29 коп.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( подарочные сертификаты, сувениры для поздравления);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3. «Международный женский день 8 Марта»-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46 999 руб. 96 коп.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(подарочные сертификаты, поощрение активных членов Профсоюза)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20432"/>
      </p:ext>
    </p:extLst>
  </p:cSld>
  <p:clrMapOvr>
    <a:masterClrMapping/>
  </p:clrMapOvr>
  <p:transition spd="med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214282" y="1714488"/>
            <a:ext cx="8643998" cy="4572032"/>
          </a:xfrm>
          <a:prstGeom prst="ribbon">
            <a:avLst>
              <a:gd name="adj1" fmla="val 16667"/>
              <a:gd name="adj2" fmla="val 61268"/>
            </a:avLst>
          </a:prstGeo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члены профкома  серьезные, добросовестные, ответственные люди, которые с душой выполняют все поручения.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000372"/>
            <a:ext cx="5214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Профкомов в мире много разных есть,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наш – он несравнимый, без сомнения,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всем помочь и каждого зажечь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Использует он каждое мгновение!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0669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Задачи Профсоюзной организации ДОУ на 2021-2022 учебный год: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1. Активизировать работу первичной Профсоюзной организации на уровне городского пространства и Профсоюзного движения региона через участие в конкурсах, акциях, соревнованиях;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2. Активизировать работу членов Профсоюза на уровне ДОУ через организацию досуговой деятельности;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3. Пополнить ряды профсоюзной организации ДОУ 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95003"/>
      </p:ext>
    </p:extLst>
  </p:cSld>
  <p:clrMapOvr>
    <a:masterClrMapping/>
  </p:clrMapOvr>
  <p:transition spd="med"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2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маяк Профком нам светит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собой вперёд ведёт…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согреет, и приветит,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поможет и поймёт.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Ну, а праздник наступает –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него полно забот: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Всем подарки покупает,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«Программу» подберёт…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профсоюзе все Вас ждут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помогут, здесь поймут.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спор возник у Вас,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Разрешим мы в тот же час.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Защитим мы Вас всегда,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обидим никогда.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вступайте в профсоюз,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  здесь рады, Вас здесь ждут!!!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53" y="473202"/>
            <a:ext cx="5040560" cy="6124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3202"/>
            <a:ext cx="3744416" cy="26677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374441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32168"/>
      </p:ext>
    </p:extLst>
  </p:cSld>
  <p:clrMapOvr>
    <a:masterClrMapping/>
  </p:clrMapOvr>
  <p:transition spd="med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784976" cy="61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49142"/>
      </p:ext>
    </p:extLst>
  </p:cSld>
  <p:clrMapOvr>
    <a:masterClrMapping/>
  </p:clrMapOvr>
  <p:transition spd="med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638"/>
            <a:ext cx="8202488" cy="60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24216"/>
      </p:ext>
    </p:extLst>
  </p:cSld>
  <p:clrMapOvr>
    <a:masterClrMapping/>
  </p:clrMapOvr>
  <p:transition spd="med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55576" y="5517232"/>
            <a:ext cx="7416824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76672"/>
            <a:ext cx="7560840" cy="504056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   нашего  профсоюза –     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  его массовости,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сплоченности членов, в энергичном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принципиальном  профсоюзном комитете, который: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ротягивает руку помощи!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ешает социальные проблемы!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тстаивает права и интересы человека труда!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ормирует основные требования к работодателю!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одействует росту заработной платы!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существляет реальную помощь при аттестации!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ридически поддерживает и защищает!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нает, что делать!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92" y="152636"/>
            <a:ext cx="1224136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17231"/>
            <a:ext cx="8064896" cy="864097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задача профсоюза  —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защита трудовых, социально-экономических, духовных прав и интересов членов профсоюза.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задачи нашей организации: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Защита социальных прав и профессиональных интересов членов профсоюза;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Общественный контроль за соблюдением законодательства о труде и охране труда;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Улучшение материального положения, укрепление здоровья и повышение жизненного уровня членов профсоюза.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8640960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47064"/>
      </p:ext>
    </p:extLst>
  </p:cSld>
  <p:clrMapOvr>
    <a:masterClrMapping/>
  </p:clrMapOvr>
  <p:transition spd="med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21444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принципы деятельности Профсоюза: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85926"/>
            <a:ext cx="78581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Приоритет положений Устава Профсоюза при принятии решений.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Добровольность вступления в Профсоюз и выхода из него, равные права всех членов Профсоюза.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Солидарность, взаимопомощь и ответственность перед членами Профсоюза за реализацию уставных целей и задач Профсоюза.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Коллегиальность в работе Профсоюза, личная ответственность работников, избранных (деле­гированных) в профсоюзные органы.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Гласность и открытость в работе профсоюзной организации.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78703"/>
            <a:ext cx="1224136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1124744"/>
            <a:ext cx="1224136" cy="1512168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42966"/>
            <a:ext cx="8229600" cy="142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85860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Обязательность выполнения решений коллегиальных и вышестоящих вы­борных профсоюзных органов, принятых в пределах уставных полномочий.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Уважение мнения члена Профсоюза.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Самостоятельность первичной организации Профсоюза в пределах уставных полномочий.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 Соблюдение финансовой дисциплины Профсоюза.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4"/>
            <a:ext cx="1944216" cy="1944216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263</Words>
  <Application>Microsoft Office PowerPoint</Application>
  <PresentationFormat>Экран (4:3)</PresentationFormat>
  <Paragraphs>66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Тема Office</vt:lpstr>
      <vt:lpstr>Профсоюзная  организация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Главная задача профсоюза  — защита трудовых, социально-экономических, духовных прав и интересов членов профсоюза.   Основные задачи нашей организации:  - Защита социальных прав и профессиональных интересов членов профсоюза; - Общественный контроль за соблюдением законодательства о труде и охране труда; - Улучшение материального положения, укрепление здоровья и повышение жизненного уровня членов профсоюза. </vt:lpstr>
      <vt:lpstr>Презентация PowerPoint</vt:lpstr>
      <vt:lpstr>Основные принципы деятельности Профсоюза: </vt:lpstr>
      <vt:lpstr>Презентация PowerPoint</vt:lpstr>
      <vt:lpstr>Презентация PowerPoint</vt:lpstr>
      <vt:lpstr>Презентация PowerPoint</vt:lpstr>
      <vt:lpstr>Председатель первичной  профсоюзной организации –                        Спирина Н.Л. Заместитель председателя ,  ответственный за работу в АИС-                    Хребтова О.С. Секретарь профсоюзной организации, ответственная за охрану труда -                     Федорова Т.А. Ответственная за финансы, работу ревизионной комиссии             -                       Кравчук О.А. Ответственная за  оздоровительные мероприятия  -                  Малинина Л.Н. </vt:lpstr>
      <vt:lpstr>В начале 2019-2020 учебного года – 87 членов профсоюза; В начале 2020 – 2021 учебный год – 93 члена профсоюза;  В начале 2021 – 2022 учебный год – 101 член профсоюза, из них 1 корпус – 40 человек; 2 корпус – 24 человек; 3-4 корпус – 37 человек. 73% коллектива ДОУ – это члены первичной Профсоюзной организации.</vt:lpstr>
      <vt:lpstr>Дела нашей профсоюзной организации в 2020-2021 учебном году. Оказание материальной помощи: 5 человек: - Плотникова Г.В. – компенсация за путевку в летний период; - Ефимова Л.А. – в связи с потерей близкого человека; - Конюшина Л.В. – в связи с потерей близкого человека; -  Жданко Н.П. – в связи с потерей близкого человека; - Софронова Т.А. – в связи с дорогостоящим лечением.  Оказание материальной помощи осуществляется в соответствии с Положением «Об оказании материальной помощи членам профсоюза, состоящим на профсоюзном учете в первичной профсоюзной  организации, являющейся структурным подразделением Тюменской городской организации Профсоюза работников народного образования и науки Российской Федерации» </vt:lpstr>
      <vt:lpstr>Порядок оказания матеиальной помощи членам профсоюза: Материальная помощь членам профсоюза оказывается по направлениям:  – здоровье – от 2000 до 10000; - социальная поддержка (смерть близкого родственника – 4000 руб., смерть члена профсоюза – 5000 руб., стихийные бедствия – от 4000 руб. до 10000 руб.)  Основанием для оказания материальной помощи является заявление члена Профсоюза в профсоюзный комитет, пакет документов по каждому случаю, выписка из постановления заседания Профсоюзного комитета. </vt:lpstr>
      <vt:lpstr>  Положение «О поощрении членов Профсоюза, состоящих на профсоюзном учете в первичной профсоюзной  организации, являющейся структурным подразделением Тюменской городской организации Профсоюза работников народного образования и науки Российской Федерации» </vt:lpstr>
      <vt:lpstr>Члены Профсоюза могут отмечаться  -за активные действия, направленные на повышение имиджа профсоюзных организаций, следующими видами поощрения: - благодарственное письмо первичной профсоюзной организации; - почетная грамота первичной профсоюзной организации; - награждение ценным подарком (до 4000 руб.); - по итогам разовых поручений и за высокое качество их выполнения; -за многолетний стаж работы в сфере образования и членства в Профсоюзе (20,25,30,далее через каждые пять лет); -в связи с юбилеем: 50-летие (для мужчин и женщин),55-летие (для женщин), 60-летие (для мужчин); -в связи с юбилейной датой образовательного учреждения (10,20 и далее через каждые пять лет);  </vt:lpstr>
      <vt:lpstr>За период 2020-2021 учебного года: - Сложилась традиция видеопоздравлений с праздниками коллективов 1,2,3-4 корпусов; -Члены профсоюзной организации принимали участие в городских профсоюзных мероприятиях: 1. Участие во «Всероссийской эстафете здоровья» (флэшмоб); 2. Участие в творческом конкурсе в связи с 30-летним юбилеем Профсоюза ( видео); 3. Участие в акции «Всемирный день  охраны труда» ( подготовлены поздравительные открытки коллективу, лозунги); 4. Участие в Первомайской акции Профсоюзов. </vt:lpstr>
      <vt:lpstr>Презентация PowerPoint</vt:lpstr>
      <vt:lpstr>5. Члены нашей Профсоюзной организации пользуются Программой ПРОФКАРДС, позволяющей приобретать со скидками товары в разных магазинах не только города Тюмени, но и в интернет – магазинах; 6. Члены профсоюзной организации имели возможность на посещение со скидкой до 25%: - театрализованных постановок; -цирковых представлений; - концертных выступлений; - оздоровительных процедур (аквапарк, СПА); 7. Организация отдыха в профилакториях и санаториях страны ( Авилова Н.П. – отдых в Адлере в летний период); 8. Организация отдыха детей в лагерях с дневным пребыванием (оплата питания); 9. Приобретение путевок в загородные оздоровительные лагеря со скидкой по программе лояльности. </vt:lpstr>
      <vt:lpstr>10. Поздравление всех членов Профсоюза с праздниками: - День работников дошкольного образования; -Новый год; -8 Марта ( приобретение подарочных сертификатов на сумму 500 рублей); 11. Вручение новогоднего подарка каждому члену Профсоюза; 12. Вручение бесплатных билетов на новогоднее представление многодетным членам </vt:lpstr>
      <vt:lpstr>Презентация PowerPoint</vt:lpstr>
      <vt:lpstr>Средства первичной профсоюзной организации  на проведение праздников: 1. «День дошкольного работника» -  49 176руб. 60 коп. (подарочные сертификаты, воздушные шары, благодарности); 2. «Новый год» - 63 045 руб. 29 коп. ( подарочные сертификаты, сувениры для поздравления); 3. «Международный женский день 8 Марта»-  46 999 руб. 96 коп.  (подарочные сертификаты, поощрение активных членов Профсоюза)</vt:lpstr>
      <vt:lpstr>Презентация PowerPoint</vt:lpstr>
      <vt:lpstr>Задачи Профсоюзной организации ДОУ на 2021-2022 учебный год:  1. Активизировать работу первичной Профсоюзной организации на уровне городского пространства и Профсоюзного движения региона через участие в конкурсах, акциях, соревнованиях; 2. Активизировать работу членов Профсоюза на уровне ДОУ через организацию досуговой деятельности; 3. Пополнить ряды профсоюзной организации ДОУ 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98</cp:revision>
  <dcterms:created xsi:type="dcterms:W3CDTF">2014-06-24T15:51:35Z</dcterms:created>
  <dcterms:modified xsi:type="dcterms:W3CDTF">2021-11-18T13:26:38Z</dcterms:modified>
</cp:coreProperties>
</file>